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11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1428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143000" y="1676400"/>
            <a:ext cx="653537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7030A0"/>
                </a:solidFill>
              </a:rPr>
              <a:t>Неправильно</a:t>
            </a:r>
          </a:p>
          <a:p>
            <a:pPr>
              <a:buNone/>
            </a:pPr>
            <a:endParaRPr lang="ru-RU" sz="6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911A2"/>
                </a:solidFill>
              </a:rPr>
              <a:t>4 задание. На месте пропуска нужно вставить – ЯН: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А) </a:t>
            </a:r>
            <a:r>
              <a:rPr lang="ru-RU" dirty="0" err="1" smtClean="0">
                <a:solidFill>
                  <a:srgbClr val="7030A0"/>
                </a:solidFill>
              </a:rPr>
              <a:t>серебр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 колокольчик;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Б) </a:t>
            </a:r>
            <a:r>
              <a:rPr lang="ru-RU" dirty="0" err="1" smtClean="0">
                <a:solidFill>
                  <a:srgbClr val="7030A0"/>
                </a:solidFill>
              </a:rPr>
              <a:t>стекл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 бокал;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В) клюкв…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 морс;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Г)врем…</a:t>
            </a:r>
            <a:r>
              <a:rPr lang="ru-RU" dirty="0" err="1" smtClean="0">
                <a:solidFill>
                  <a:srgbClr val="7030A0"/>
                </a:solidFill>
              </a:rPr>
              <a:t>ое</a:t>
            </a:r>
            <a:r>
              <a:rPr lang="ru-RU" dirty="0" smtClean="0">
                <a:solidFill>
                  <a:srgbClr val="7030A0"/>
                </a:solidFill>
              </a:rPr>
              <a:t> расписание.</a:t>
            </a:r>
          </a:p>
          <a:p>
            <a:pPr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71800" y="4876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4876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Б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876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А</a:t>
            </a:r>
            <a:endParaRPr lang="ru-RU" dirty="0"/>
          </a:p>
        </p:txBody>
      </p:sp>
      <p:sp>
        <p:nvSpPr>
          <p:cNvPr id="8" name="Прямоугольник 7">
            <a:hlinkClick r:id="rId2" action="ppaction://hlinksldjump"/>
          </p:cNvPr>
          <p:cNvSpPr/>
          <p:nvPr/>
        </p:nvSpPr>
        <p:spPr>
          <a:xfrm>
            <a:off x="4114800" y="4876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Г</a:t>
            </a:r>
            <a:endParaRPr lang="ru-RU" dirty="0"/>
          </a:p>
        </p:txBody>
      </p:sp>
      <p:sp>
        <p:nvSpPr>
          <p:cNvPr id="9" name="Стрелка вправо 8">
            <a:hlinkClick r:id="rId4" action="ppaction://hlinksldjump"/>
          </p:cNvPr>
          <p:cNvSpPr/>
          <p:nvPr/>
        </p:nvSpPr>
        <p:spPr>
          <a:xfrm>
            <a:off x="6248400" y="5486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C911A2"/>
                </a:solidFill>
              </a:rPr>
              <a:t>Правильно</a:t>
            </a:r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7030A0"/>
                </a:solidFill>
              </a:rPr>
              <a:t>Неправильно</a:t>
            </a:r>
          </a:p>
          <a:p>
            <a:pPr>
              <a:buNone/>
            </a:pPr>
            <a:endParaRPr lang="ru-RU" sz="6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Молодец! Тест пройден!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200400"/>
            <a:ext cx="628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838200" y="49530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2057400" y="49530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Б</a:t>
            </a:r>
            <a:endParaRPr lang="ru-RU" dirty="0"/>
          </a:p>
        </p:txBody>
      </p:sp>
      <p:sp>
        <p:nvSpPr>
          <p:cNvPr id="8" name="Прямоугольник 7">
            <a:hlinkClick r:id="rId2" action="ppaction://hlinksldjump"/>
          </p:cNvPr>
          <p:cNvSpPr/>
          <p:nvPr/>
        </p:nvSpPr>
        <p:spPr>
          <a:xfrm>
            <a:off x="3276600" y="49530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В</a:t>
            </a:r>
            <a:endParaRPr lang="ru-RU" dirty="0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4495800" y="49530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Г</a:t>
            </a:r>
            <a:endParaRPr lang="ru-RU" dirty="0"/>
          </a:p>
        </p:txBody>
      </p:sp>
      <p:sp>
        <p:nvSpPr>
          <p:cNvPr id="10" name="Стрелка вправо 9">
            <a:hlinkClick r:id="rId6" action="ppaction://hlinksldjump"/>
          </p:cNvPr>
          <p:cNvSpPr/>
          <p:nvPr/>
        </p:nvSpPr>
        <p:spPr>
          <a:xfrm>
            <a:off x="6248400" y="5715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911A2"/>
                </a:solidFill>
              </a:rPr>
              <a:t>1 задание. Отметьте номер строчки, в которой во всех словах пишется Н: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А) </a:t>
            </a:r>
            <a:r>
              <a:rPr lang="ru-RU" dirty="0" err="1" smtClean="0">
                <a:solidFill>
                  <a:srgbClr val="7030A0"/>
                </a:solidFill>
              </a:rPr>
              <a:t>иностра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величестве…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соловьи…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Б) </a:t>
            </a:r>
            <a:r>
              <a:rPr lang="ru-RU" dirty="0" err="1" smtClean="0">
                <a:solidFill>
                  <a:srgbClr val="7030A0"/>
                </a:solidFill>
              </a:rPr>
              <a:t>необыкнове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тополи…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пусты…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В) искусстве…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бура…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ржа…ой;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Г) песоча…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соболи…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румя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>
                <a:solidFill>
                  <a:srgbClr val="C911A2"/>
                </a:solidFill>
              </a:rPr>
              <a:t>Правильно</a:t>
            </a:r>
            <a:endParaRPr lang="ru-RU" sz="8800" dirty="0">
              <a:solidFill>
                <a:srgbClr val="C911A2"/>
              </a:solidFill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7030A0"/>
                </a:solidFill>
              </a:rPr>
              <a:t>Неправильно</a:t>
            </a:r>
            <a:endParaRPr lang="ru-RU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911A2"/>
                </a:solidFill>
              </a:rPr>
              <a:t>2 задание. Отметьте номер строчки, в которой во всех словах пишется НН: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А) </a:t>
            </a:r>
            <a:r>
              <a:rPr lang="ru-RU" dirty="0" err="1" smtClean="0">
                <a:solidFill>
                  <a:srgbClr val="7030A0"/>
                </a:solidFill>
              </a:rPr>
              <a:t>ю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весе…</a:t>
            </a:r>
            <a:r>
              <a:rPr lang="ru-RU" dirty="0" err="1" smtClean="0">
                <a:solidFill>
                  <a:srgbClr val="7030A0"/>
                </a:solidFill>
              </a:rPr>
              <a:t>ий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лу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Б) осе…</a:t>
            </a:r>
            <a:r>
              <a:rPr lang="ru-RU" dirty="0" err="1" smtClean="0">
                <a:solidFill>
                  <a:srgbClr val="7030A0"/>
                </a:solidFill>
              </a:rPr>
              <a:t>ий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лимо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были…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В) </a:t>
            </a:r>
            <a:r>
              <a:rPr lang="ru-RU" dirty="0" err="1" smtClean="0">
                <a:solidFill>
                  <a:srgbClr val="7030A0"/>
                </a:solidFill>
              </a:rPr>
              <a:t>деревя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тыкве…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масля…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Г) </a:t>
            </a:r>
            <a:r>
              <a:rPr lang="ru-RU" dirty="0" err="1" smtClean="0">
                <a:solidFill>
                  <a:srgbClr val="7030A0"/>
                </a:solidFill>
              </a:rPr>
              <a:t>стра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безымя</a:t>
            </a:r>
            <a:r>
              <a:rPr lang="ru-RU" dirty="0" smtClean="0">
                <a:solidFill>
                  <a:srgbClr val="7030A0"/>
                </a:solidFill>
              </a:rPr>
              <a:t>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, голуби…</a:t>
            </a:r>
            <a:r>
              <a:rPr lang="ru-RU" dirty="0" err="1" smtClean="0">
                <a:solidFill>
                  <a:srgbClr val="7030A0"/>
                </a:solidFill>
              </a:rPr>
              <a:t>ый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5029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33600" y="5029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Б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76600" y="5029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19600" y="5029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Г</a:t>
            </a:r>
            <a:endParaRPr lang="ru-RU" dirty="0"/>
          </a:p>
        </p:txBody>
      </p:sp>
      <p:sp>
        <p:nvSpPr>
          <p:cNvPr id="9" name="Стрелка вправо 8">
            <a:hlinkClick r:id="rId4" action="ppaction://hlinksldjump"/>
          </p:cNvPr>
          <p:cNvSpPr/>
          <p:nvPr/>
        </p:nvSpPr>
        <p:spPr>
          <a:xfrm>
            <a:off x="6096000" y="5486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6000" dirty="0" smtClean="0">
                <a:solidFill>
                  <a:srgbClr val="C911A2"/>
                </a:solidFill>
              </a:rPr>
              <a:t>Правильно</a:t>
            </a:r>
          </a:p>
          <a:p>
            <a:endParaRPr lang="ru-RU" dirty="0"/>
          </a:p>
        </p:txBody>
      </p:sp>
      <p:pic>
        <p:nvPicPr>
          <p:cNvPr id="7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7030A0"/>
                </a:solidFill>
              </a:rPr>
              <a:t>Неправильно</a:t>
            </a:r>
          </a:p>
          <a:p>
            <a:pPr>
              <a:buNone/>
            </a:pPr>
            <a:endParaRPr lang="ru-RU" sz="6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911A2"/>
                </a:solidFill>
              </a:rPr>
              <a:t>3 задание. На месте пропуска вставить –ЕН:</a:t>
            </a:r>
          </a:p>
          <a:p>
            <a:pPr>
              <a:buNone/>
            </a:pPr>
            <a:r>
              <a:rPr lang="ru-RU" dirty="0" smtClean="0">
                <a:solidFill>
                  <a:srgbClr val="C911A2"/>
                </a:solidFill>
              </a:rPr>
              <a:t>А) кож…</a:t>
            </a:r>
            <a:r>
              <a:rPr lang="ru-RU" dirty="0" err="1" smtClean="0">
                <a:solidFill>
                  <a:srgbClr val="C911A2"/>
                </a:solidFill>
              </a:rPr>
              <a:t>ая</a:t>
            </a:r>
            <a:r>
              <a:rPr lang="ru-RU" dirty="0" smtClean="0">
                <a:solidFill>
                  <a:srgbClr val="C911A2"/>
                </a:solidFill>
              </a:rPr>
              <a:t> куртка;</a:t>
            </a:r>
          </a:p>
          <a:p>
            <a:pPr>
              <a:buNone/>
            </a:pPr>
            <a:r>
              <a:rPr lang="ru-RU" dirty="0" smtClean="0">
                <a:solidFill>
                  <a:srgbClr val="C911A2"/>
                </a:solidFill>
              </a:rPr>
              <a:t>Б) солом…</a:t>
            </a:r>
            <a:r>
              <a:rPr lang="ru-RU" dirty="0" err="1" smtClean="0">
                <a:solidFill>
                  <a:srgbClr val="C911A2"/>
                </a:solidFill>
              </a:rPr>
              <a:t>ое</a:t>
            </a:r>
            <a:r>
              <a:rPr lang="ru-RU" dirty="0" smtClean="0">
                <a:solidFill>
                  <a:srgbClr val="C911A2"/>
                </a:solidFill>
              </a:rPr>
              <a:t> пугало;</a:t>
            </a:r>
          </a:p>
          <a:p>
            <a:pPr>
              <a:buNone/>
            </a:pPr>
            <a:r>
              <a:rPr lang="ru-RU" dirty="0" smtClean="0">
                <a:solidFill>
                  <a:srgbClr val="C911A2"/>
                </a:solidFill>
              </a:rPr>
              <a:t>В) </a:t>
            </a:r>
            <a:r>
              <a:rPr lang="ru-RU" dirty="0" err="1" smtClean="0">
                <a:solidFill>
                  <a:srgbClr val="C911A2"/>
                </a:solidFill>
              </a:rPr>
              <a:t>ветр</a:t>
            </a:r>
            <a:r>
              <a:rPr lang="ru-RU" dirty="0" smtClean="0">
                <a:solidFill>
                  <a:srgbClr val="C911A2"/>
                </a:solidFill>
              </a:rPr>
              <a:t>…</a:t>
            </a:r>
            <a:r>
              <a:rPr lang="ru-RU" dirty="0" err="1" smtClean="0">
                <a:solidFill>
                  <a:srgbClr val="C911A2"/>
                </a:solidFill>
              </a:rPr>
              <a:t>ая</a:t>
            </a:r>
            <a:r>
              <a:rPr lang="ru-RU" dirty="0" smtClean="0">
                <a:solidFill>
                  <a:srgbClr val="C911A2"/>
                </a:solidFill>
              </a:rPr>
              <a:t> мельница;</a:t>
            </a:r>
          </a:p>
          <a:p>
            <a:pPr>
              <a:buNone/>
            </a:pPr>
            <a:r>
              <a:rPr lang="ru-RU" dirty="0" smtClean="0">
                <a:solidFill>
                  <a:srgbClr val="C911A2"/>
                </a:solidFill>
              </a:rPr>
              <a:t>Г) ран…</a:t>
            </a:r>
            <a:r>
              <a:rPr lang="ru-RU" dirty="0" err="1" smtClean="0">
                <a:solidFill>
                  <a:srgbClr val="C911A2"/>
                </a:solidFill>
              </a:rPr>
              <a:t>ый</a:t>
            </a:r>
            <a:r>
              <a:rPr lang="ru-RU" dirty="0" smtClean="0">
                <a:solidFill>
                  <a:srgbClr val="C911A2"/>
                </a:solidFill>
              </a:rPr>
              <a:t> человек.</a:t>
            </a:r>
            <a:endParaRPr lang="ru-RU" dirty="0">
              <a:solidFill>
                <a:srgbClr val="C911A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4495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28800" y="4495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Б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4495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В</a:t>
            </a:r>
            <a:endParaRPr lang="ru-RU" dirty="0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4267200" y="4495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8" name="Стрелка вправо 7">
            <a:hlinkClick r:id="rId3" action="ppaction://hlinksldjump"/>
          </p:cNvPr>
          <p:cNvSpPr/>
          <p:nvPr/>
        </p:nvSpPr>
        <p:spPr>
          <a:xfrm>
            <a:off x="6248400" y="5181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Правописание Н-НН в суффиксах имен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6000" dirty="0" smtClean="0">
                <a:solidFill>
                  <a:srgbClr val="C911A2"/>
                </a:solidFill>
              </a:rPr>
              <a:t>Правильно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260</Words>
  <PresentationFormat>Экран (4:3)</PresentationFormat>
  <Paragraphs>58</Paragraphs>
  <Slides>14</Slides>
  <Notes>0</Notes>
  <HiddenSlides>8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Правописание Н-НН в суффиксах имен прилагательных</vt:lpstr>
      <vt:lpstr>Молодец! Тест пройден!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Н-НН в суффиксах имен прилагательных</dc:title>
  <cp:lastModifiedBy>Admin</cp:lastModifiedBy>
  <cp:revision>16</cp:revision>
  <dcterms:modified xsi:type="dcterms:W3CDTF">2012-01-17T15:44:29Z</dcterms:modified>
</cp:coreProperties>
</file>